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50" r:id="rId34"/>
    <p:sldId id="277" r:id="rId35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59">
          <p15:clr>
            <a:srgbClr val="A4A3A4"/>
          </p15:clr>
        </p15:guide>
        <p15:guide id="2" pos="7206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pos="493">
          <p15:clr>
            <a:srgbClr val="A4A3A4"/>
          </p15:clr>
        </p15:guide>
        <p15:guide id="5" orient="horz" pos="447">
          <p15:clr>
            <a:srgbClr val="A4A3A4"/>
          </p15:clr>
        </p15:guide>
        <p15:guide id="6" orient="horz" pos="2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68ECB"/>
    <a:srgbClr val="EECCB7"/>
    <a:srgbClr val="F2F3F3"/>
    <a:srgbClr val="E4D0D2"/>
    <a:srgbClr val="F4F4F4"/>
    <a:srgbClr val="B5CBE7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3346" autoAdjust="0"/>
  </p:normalViewPr>
  <p:slideViewPr>
    <p:cSldViewPr snapToGrid="0" showGuides="1">
      <p:cViewPr varScale="1">
        <p:scale>
          <a:sx n="64" d="100"/>
          <a:sy n="64" d="100"/>
        </p:scale>
        <p:origin x="1068" y="60"/>
      </p:cViewPr>
      <p:guideLst>
        <p:guide pos="3859"/>
        <p:guide pos="7206"/>
        <p:guide orient="horz" pos="4020"/>
        <p:guide pos="493"/>
        <p:guide orient="horz" pos="447"/>
        <p:guide orient="horz" pos="2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541DA5-21A6-4024-B543-B44CA0AF00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34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35660" y="6491226"/>
            <a:ext cx="6120680" cy="2308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300" normalizeH="0" baseline="0" noProof="0" dirty="0">
                <a:ln>
                  <a:noFill/>
                </a:ln>
                <a:solidFill>
                  <a:srgbClr val="1C3A8E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FUJIAN BOSS SOFTWARE DEVELOPMENT CO.,LTD.</a:t>
            </a:r>
            <a:endParaRPr kumimoji="0" lang="zh-CN" altLang="en-US" sz="900" b="0" i="0" u="none" strike="noStrike" kern="1200" cap="none" spc="300" normalizeH="0" baseline="0" noProof="0" dirty="0">
              <a:ln>
                <a:noFill/>
              </a:ln>
              <a:solidFill>
                <a:srgbClr val="1C3A8E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660400" y="306919"/>
            <a:ext cx="5943600" cy="585791"/>
          </a:xfrm>
        </p:spPr>
        <p:txBody>
          <a:bodyPr vert="horz" lIns="91440" tIns="45720" rIns="91440" bIns="45720" rtlCol="0">
            <a:normAutofit/>
          </a:bodyPr>
          <a:lstStyle>
            <a:lvl1pPr algn="l">
              <a:defRPr kumimoji="0" lang="zh-CN" altLang="en-US" sz="32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7A43DE-CBEE-4BA1-A889-B2D99A59EA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7A43DE-CBEE-4BA1-A889-B2D99A59EA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7A43DE-CBEE-4BA1-A889-B2D99A59EA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7A43DE-CBEE-4BA1-A889-B2D99A59EA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组合 1"/>
          <p:cNvGrpSpPr/>
          <p:nvPr/>
        </p:nvGrpSpPr>
        <p:grpSpPr>
          <a:xfrm>
            <a:off x="2193457" y="1783465"/>
            <a:ext cx="8258175" cy="2824171"/>
            <a:chOff x="3617252" y="1484903"/>
            <a:chExt cx="7755835" cy="2824394"/>
          </a:xfrm>
        </p:grpSpPr>
        <p:sp>
          <p:nvSpPr>
            <p:cNvPr id="10" name="文本框 9"/>
            <p:cNvSpPr txBox="1"/>
            <p:nvPr/>
          </p:nvSpPr>
          <p:spPr>
            <a:xfrm>
              <a:off x="3617252" y="1484903"/>
              <a:ext cx="7755835" cy="2824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eaLnBrk="1" fontAlgn="auto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kern="1200" cap="none" spc="0" normalizeH="0" baseline="0" noProof="0" dirty="0">
                  <a:gradFill>
                    <a:gsLst>
                      <a:gs pos="0">
                        <a:srgbClr val="5B9BD5">
                          <a:lumMod val="5000"/>
                          <a:lumOff val="95000"/>
                        </a:srgbClr>
                      </a:gs>
                      <a:gs pos="32000">
                        <a:srgbClr val="F1F1F1"/>
                      </a:gs>
                      <a:gs pos="82524">
                        <a:prstClr val="white">
                          <a:lumMod val="85000"/>
                        </a:prstClr>
                      </a:gs>
                      <a:gs pos="6200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厦门市政府资产综合管理平台</a:t>
              </a:r>
              <a:endParaRPr kumimoji="0" lang="en-US" altLang="zh-CN" sz="4800" b="1" kern="1200" cap="none" spc="0" normalizeH="0" baseline="0" noProof="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32000">
                      <a:srgbClr val="F1F1F1"/>
                    </a:gs>
                    <a:gs pos="82524">
                      <a:prstClr val="white">
                        <a:lumMod val="85000"/>
                      </a:prstClr>
                    </a:gs>
                    <a:gs pos="62000">
                      <a:prstClr val="white"/>
                    </a:gs>
                    <a:gs pos="100000">
                      <a:prstClr val="white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R="0" algn="ctr" defTabSz="914400" eaLnBrk="1" fontAlgn="auto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kern="1200" cap="none" spc="0" normalizeH="0" baseline="0" noProof="0" dirty="0">
                  <a:gradFill>
                    <a:gsLst>
                      <a:gs pos="0">
                        <a:srgbClr val="5B9BD5">
                          <a:lumMod val="5000"/>
                          <a:lumOff val="95000"/>
                        </a:srgbClr>
                      </a:gs>
                      <a:gs pos="32000">
                        <a:srgbClr val="F1F1F1"/>
                      </a:gs>
                      <a:gs pos="82524">
                        <a:prstClr val="white">
                          <a:lumMod val="85000"/>
                        </a:prstClr>
                      </a:gs>
                      <a:gs pos="6200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2018</a:t>
              </a:r>
              <a:r>
                <a:rPr kumimoji="0" lang="zh-CN" altLang="en-US" sz="4800" b="1" kern="1200" cap="none" spc="0" normalizeH="0" baseline="0" noProof="0" dirty="0">
                  <a:gradFill>
                    <a:gsLst>
                      <a:gs pos="0">
                        <a:srgbClr val="5B9BD5">
                          <a:lumMod val="5000"/>
                          <a:lumOff val="95000"/>
                        </a:srgbClr>
                      </a:gs>
                      <a:gs pos="32000">
                        <a:srgbClr val="F1F1F1"/>
                      </a:gs>
                      <a:gs pos="82524">
                        <a:prstClr val="white">
                          <a:lumMod val="85000"/>
                        </a:prstClr>
                      </a:gs>
                      <a:gs pos="6200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年年报</a:t>
              </a:r>
              <a:r>
                <a:rPr lang="zh-CN" altLang="en-US" sz="4800" b="1" dirty="0">
                  <a:gradFill>
                    <a:gsLst>
                      <a:gs pos="0">
                        <a:srgbClr val="5B9BD5">
                          <a:lumMod val="5000"/>
                          <a:lumOff val="95000"/>
                        </a:srgbClr>
                      </a:gs>
                      <a:gs pos="32000">
                        <a:srgbClr val="F1F1F1"/>
                      </a:gs>
                      <a:gs pos="82524">
                        <a:prstClr val="white">
                          <a:lumMod val="85000"/>
                        </a:prstClr>
                      </a:gs>
                      <a:gs pos="6200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805664" y="2347717"/>
              <a:ext cx="350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32000">
                      <a:srgbClr val="F1F1F1"/>
                    </a:gs>
                    <a:gs pos="82524">
                      <a:prstClr val="white">
                        <a:lumMod val="85000"/>
                      </a:prstClr>
                    </a:gs>
                    <a:gs pos="62000">
                      <a:prstClr val="white"/>
                    </a:gs>
                    <a:gs pos="100000">
                      <a:prstClr val="white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71669" y="951291"/>
            <a:ext cx="110018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）取数：分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全表取数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单表取数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。其中，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单表取数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：对当前页面的表格进行取数；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全表取数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：对所有的表格进行取数。</a:t>
            </a:r>
          </a:p>
        </p:txBody>
      </p:sp>
      <p:pic>
        <p:nvPicPr>
          <p:cNvPr id="25" name="图片 25" descr="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63" y="1850299"/>
            <a:ext cx="10820935" cy="4933961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383AB6EB-ADE2-4125-84D3-646AF136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86999"/>
            <a:ext cx="5943600" cy="5857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、单户表编制</a:t>
            </a:r>
            <a:endParaRPr lang="en-US" altLang="zh-CN" dirty="0">
              <a:solidFill>
                <a:schemeClr val="bg1"/>
              </a:solidFill>
              <a:cs typeface="+mn-ea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FC53D7A-460A-4CF0-AD8D-D0A79A1C9B08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9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5272" y="906305"/>
            <a:ext cx="10871200" cy="586105"/>
          </a:xfrm>
        </p:spPr>
        <p:txBody>
          <a:bodyPr>
            <a:normAutofit/>
          </a:bodyPr>
          <a:lstStyle/>
          <a:p>
            <a:r>
              <a:rPr lang="zh-CN" altLang="en-US" sz="2600" dirty="0"/>
              <a:t>点击【确定】后，提示“取数成功”</a:t>
            </a:r>
          </a:p>
        </p:txBody>
      </p:sp>
      <p:pic>
        <p:nvPicPr>
          <p:cNvPr id="26" name="图片 26" descr="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896" y="1520865"/>
            <a:ext cx="10557042" cy="5151086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3F401886-BF0C-4EF0-9749-0B34D60492FE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>
                <a:solidFill>
                  <a:schemeClr val="bg1"/>
                </a:solidFill>
                <a:cs typeface="+mn-ea"/>
              </a:rPr>
              <a:t>2</a:t>
            </a:r>
            <a:r>
              <a:rPr lang="zh-CN" altLang="en-US">
                <a:solidFill>
                  <a:schemeClr val="bg1"/>
                </a:solidFill>
                <a:cs typeface="+mn-ea"/>
              </a:rPr>
              <a:t>、单户表编制</a:t>
            </a:r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B5EF06C-5666-40CF-995A-13A3C1A9B490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290" y="936266"/>
            <a:ext cx="5943600" cy="585791"/>
          </a:xfrm>
        </p:spPr>
        <p:txBody>
          <a:bodyPr>
            <a:normAutofit/>
          </a:bodyPr>
          <a:lstStyle/>
          <a:p>
            <a:r>
              <a:rPr lang="zh-CN" altLang="en-US" sz="2600" dirty="0"/>
              <a:t>点击【确定】后，点击“暂存”按钮</a:t>
            </a:r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220" y="1622323"/>
            <a:ext cx="11044555" cy="50800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8D0537FC-F8CC-4F47-95B6-F3A8A21B7977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>
                <a:solidFill>
                  <a:schemeClr val="bg1"/>
                </a:solidFill>
                <a:cs typeface="+mn-ea"/>
              </a:rPr>
              <a:t>2</a:t>
            </a:r>
            <a:r>
              <a:rPr lang="zh-CN" altLang="en-US">
                <a:solidFill>
                  <a:schemeClr val="bg1"/>
                </a:solidFill>
                <a:cs typeface="+mn-ea"/>
              </a:rPr>
              <a:t>、单户表编制</a:t>
            </a:r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BDDE283-7DC4-469A-92CD-2FF53FC364D7}"/>
              </a:ext>
            </a:extLst>
          </p:cNvPr>
          <p:cNvCxnSpPr/>
          <p:nvPr/>
        </p:nvCxnSpPr>
        <p:spPr>
          <a:xfrm>
            <a:off x="582613" y="86204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50597" y="773113"/>
            <a:ext cx="10821987" cy="568325"/>
          </a:xfrm>
        </p:spPr>
        <p:txBody>
          <a:bodyPr>
            <a:normAutofit/>
          </a:bodyPr>
          <a:lstStyle/>
          <a:p>
            <a:r>
              <a:rPr lang="zh-CN" altLang="en-US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）填报：对系统中未</a:t>
            </a:r>
            <a:r>
              <a:rPr lang="zh-CN" altLang="zh-CN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自动生成</a:t>
            </a:r>
            <a:r>
              <a:rPr lang="zh-CN" altLang="en-US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lang="zh-CN" altLang="zh-CN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报表数据</a:t>
            </a:r>
            <a:r>
              <a:rPr lang="zh-CN" altLang="en-US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进行</a:t>
            </a:r>
            <a:r>
              <a:rPr lang="zh-CN" altLang="zh-CN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</a:t>
            </a:r>
            <a:r>
              <a:rPr lang="zh-CN" altLang="en-US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</a:t>
            </a:r>
            <a:r>
              <a:rPr lang="zh-CN" altLang="zh-CN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填写</a:t>
            </a:r>
            <a:r>
              <a:rPr lang="zh-CN" altLang="en-US" sz="2600" dirty="0">
                <a:solidFill>
                  <a:schemeClr val="bg1"/>
                </a:solidFill>
                <a:latin typeface="+mn-ea"/>
                <a:cs typeface="+mn-ea"/>
              </a:rPr>
              <a:t>。</a:t>
            </a:r>
            <a:endParaRPr lang="zh-CN" altLang="en-US" sz="2600" dirty="0"/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181" y="1285379"/>
            <a:ext cx="10478045" cy="492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46869DC2-0707-477C-B2EC-3B09F3D1FE16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、单户表编制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BFD235E-665B-412A-AED0-A5F249EACE68}"/>
              </a:ext>
            </a:extLst>
          </p:cNvPr>
          <p:cNvCxnSpPr/>
          <p:nvPr/>
        </p:nvCxnSpPr>
        <p:spPr>
          <a:xfrm>
            <a:off x="660400" y="717491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40297" y="6262593"/>
            <a:ext cx="114031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FFC000"/>
                </a:solidFill>
                <a:latin typeface="+mn-ea"/>
                <a:ea typeface="+mn-ea"/>
                <a:cs typeface="+mn-ea"/>
              </a:rPr>
              <a:t>注：系统默认金额单位为“万元”，取数完成系统支持进行金额单位的切换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998538" y="1041400"/>
            <a:ext cx="11193462" cy="585788"/>
          </a:xfrm>
        </p:spPr>
        <p:txBody>
          <a:bodyPr>
            <a:noAutofit/>
          </a:bodyPr>
          <a:lstStyle/>
          <a:p>
            <a:r>
              <a:rPr lang="zh-CN" altLang="en-US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）校验：分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单表校验</a:t>
            </a:r>
            <a:r>
              <a:rPr lang="zh-CN" altLang="en-US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全表校验</a:t>
            </a:r>
            <a:r>
              <a:rPr lang="zh-CN" altLang="en-US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。其中，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单表校验：</a:t>
            </a:r>
            <a:r>
              <a:rPr lang="zh-CN" altLang="en-US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对当前页面的表格进行校验</a:t>
            </a:r>
            <a:r>
              <a:rPr lang="en-US" altLang="zh-CN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;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全表校验：</a:t>
            </a:r>
            <a:r>
              <a:rPr lang="zh-CN" altLang="en-US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对全部的表格进行校验</a:t>
            </a:r>
          </a:p>
        </p:txBody>
      </p:sp>
      <p:pic>
        <p:nvPicPr>
          <p:cNvPr id="34" name="图片 34" descr="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610" y="1702461"/>
            <a:ext cx="10837640" cy="4559283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3DA738B1-B870-4E31-A769-233DA9D4D3A6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>
                <a:solidFill>
                  <a:schemeClr val="bg1"/>
                </a:solidFill>
                <a:cs typeface="+mn-ea"/>
              </a:rPr>
              <a:t>2</a:t>
            </a:r>
            <a:r>
              <a:rPr lang="zh-CN" altLang="en-US">
                <a:solidFill>
                  <a:schemeClr val="bg1"/>
                </a:solidFill>
                <a:cs typeface="+mn-ea"/>
              </a:rPr>
              <a:t>、单户表编制</a:t>
            </a:r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82F07F2-D3BE-4F53-868B-62BC98713EA3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标题 1">
            <a:extLst>
              <a:ext uri="{FF2B5EF4-FFF2-40B4-BE49-F238E27FC236}">
                <a16:creationId xmlns:a16="http://schemas.microsoft.com/office/drawing/2014/main" id="{E72123C4-9BC4-47CD-B012-88CA7541C4B4}"/>
              </a:ext>
            </a:extLst>
          </p:cNvPr>
          <p:cNvSpPr txBox="1">
            <a:spLocks/>
          </p:cNvSpPr>
          <p:nvPr/>
        </p:nvSpPr>
        <p:spPr>
          <a:xfrm>
            <a:off x="790099" y="6271895"/>
            <a:ext cx="11194415" cy="58610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600" dirty="0">
                <a:solidFill>
                  <a:srgbClr val="FFC000"/>
                </a:solidFill>
                <a:latin typeface="+mn-ea"/>
                <a:ea typeface="+mn-ea"/>
                <a:cs typeface="+mn-ea"/>
              </a:rPr>
              <a:t>注：全表校验的校验时间较长需等待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E89FDC6A-F984-4CA2-97FB-E707B3938C11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>
                <a:solidFill>
                  <a:schemeClr val="bg1"/>
                </a:solidFill>
                <a:cs typeface="+mn-ea"/>
              </a:rPr>
              <a:t>2</a:t>
            </a:r>
            <a:r>
              <a:rPr lang="zh-CN" altLang="en-US">
                <a:solidFill>
                  <a:schemeClr val="bg1"/>
                </a:solidFill>
                <a:cs typeface="+mn-ea"/>
              </a:rPr>
              <a:t>、单户表编制</a:t>
            </a:r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0901E01-3D34-4B70-8F33-473338C0CA9E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AA50E889-58CB-4282-B54B-DA415C2D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72" y="906305"/>
            <a:ext cx="10871200" cy="586105"/>
          </a:xfrm>
        </p:spPr>
        <p:txBody>
          <a:bodyPr>
            <a:normAutofit/>
          </a:bodyPr>
          <a:lstStyle/>
          <a:p>
            <a:r>
              <a:rPr lang="zh-CN" altLang="en-US" sz="2600" dirty="0"/>
              <a:t>点击【确定】后，提示“校验成功”，则进行下一步</a:t>
            </a:r>
          </a:p>
        </p:txBody>
      </p:sp>
      <p:pic>
        <p:nvPicPr>
          <p:cNvPr id="7" name="图片 37" descr="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317" y="1586754"/>
            <a:ext cx="10765155" cy="49850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045" y="1074493"/>
            <a:ext cx="10787480" cy="586105"/>
          </a:xfrm>
        </p:spPr>
        <p:txBody>
          <a:bodyPr>
            <a:normAutofit fontScale="90000"/>
          </a:bodyPr>
          <a:lstStyle/>
          <a:p>
            <a:r>
              <a:rPr lang="zh-CN" altLang="en-US" sz="2600" dirty="0"/>
              <a:t>若校验未成功，可通过页面下方</a:t>
            </a:r>
            <a:r>
              <a:rPr lang="en-US" altLang="zh-CN" sz="2600" dirty="0"/>
              <a:t>【</a:t>
            </a:r>
            <a:r>
              <a:rPr lang="zh-CN" altLang="en-US" sz="2600" dirty="0"/>
              <a:t>校验信息明细</a:t>
            </a:r>
            <a:r>
              <a:rPr lang="en-US" altLang="zh-CN" sz="2600" dirty="0"/>
              <a:t>】</a:t>
            </a:r>
            <a:r>
              <a:rPr lang="zh-CN" altLang="en-US" sz="2600" dirty="0"/>
              <a:t>查看校验未通过的信息项，并按照提示将信息补全或调整，调整后点击“暂存”再进行校验，直至全表校验通过后进行下一步。</a:t>
            </a:r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763" y="1864659"/>
            <a:ext cx="10311765" cy="49036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DE019A25-2707-4FF2-877F-54CEF468F3FE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>
                <a:solidFill>
                  <a:schemeClr val="bg1"/>
                </a:solidFill>
                <a:cs typeface="+mn-ea"/>
              </a:rPr>
              <a:t>2</a:t>
            </a:r>
            <a:r>
              <a:rPr lang="zh-CN" altLang="en-US">
                <a:solidFill>
                  <a:schemeClr val="bg1"/>
                </a:solidFill>
                <a:cs typeface="+mn-ea"/>
              </a:rPr>
              <a:t>、单户表编制</a:t>
            </a:r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67DF554-24F1-497B-82B8-ED1AA039807E}"/>
              </a:ext>
            </a:extLst>
          </p:cNvPr>
          <p:cNvCxnSpPr/>
          <p:nvPr/>
        </p:nvCxnSpPr>
        <p:spPr>
          <a:xfrm>
            <a:off x="582612" y="77279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112" y="1242970"/>
            <a:ext cx="10839450" cy="520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8236D23E-E98D-4020-A968-757514D8567C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>
                <a:solidFill>
                  <a:schemeClr val="bg1"/>
                </a:solidFill>
                <a:cs typeface="+mn-ea"/>
              </a:rPr>
              <a:t>2</a:t>
            </a:r>
            <a:r>
              <a:rPr lang="zh-CN" altLang="en-US">
                <a:solidFill>
                  <a:schemeClr val="bg1"/>
                </a:solidFill>
                <a:cs typeface="+mn-ea"/>
              </a:rPr>
              <a:t>、单户表编制</a:t>
            </a:r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7CF17AB-2792-4310-A644-FBC64B636C13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400" y="891316"/>
            <a:ext cx="8277225" cy="586105"/>
          </a:xfrm>
        </p:spPr>
        <p:txBody>
          <a:bodyPr>
            <a:normAutofit/>
          </a:bodyPr>
          <a:lstStyle/>
          <a:p>
            <a:r>
              <a:rPr lang="zh-CN" altLang="en-US" sz="2600" dirty="0"/>
              <a:t>   显示</a:t>
            </a:r>
            <a:r>
              <a:rPr lang="zh-CN" altLang="en-US" sz="2600" dirty="0">
                <a:solidFill>
                  <a:srgbClr val="FF0000"/>
                </a:solidFill>
              </a:rPr>
              <a:t>汇总表</a:t>
            </a:r>
            <a:r>
              <a:rPr lang="zh-CN" altLang="en-US" sz="2600" dirty="0"/>
              <a:t>界面（汇总表的按钮颜色为</a:t>
            </a:r>
            <a:r>
              <a:rPr lang="zh-CN" altLang="en-US" sz="2600" dirty="0">
                <a:solidFill>
                  <a:srgbClr val="FF0000"/>
                </a:solidFill>
              </a:rPr>
              <a:t>橙色</a:t>
            </a:r>
            <a:r>
              <a:rPr lang="zh-CN" altLang="en-US" sz="2600" dirty="0"/>
              <a:t>）</a:t>
            </a: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464" y="1451096"/>
            <a:ext cx="10788765" cy="5193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C20FC8AC-458B-4370-9F6E-4E2426CDD4DF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3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、汇总表编制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A53E3BF-0258-416B-B54C-E3873B0FBBFC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6002" y="960301"/>
            <a:ext cx="10779760" cy="586105"/>
          </a:xfrm>
        </p:spPr>
        <p:txBody>
          <a:bodyPr>
            <a:noAutofit/>
          </a:bodyPr>
          <a:lstStyle/>
          <a:p>
            <a:r>
              <a:rPr lang="zh-CN" altLang="en-US" sz="2600" dirty="0"/>
              <a:t>（</a:t>
            </a:r>
            <a:r>
              <a:rPr lang="en-US" altLang="zh-CN" sz="2600" dirty="0"/>
              <a:t>1</a:t>
            </a:r>
            <a:r>
              <a:rPr lang="zh-CN" altLang="en-US" sz="2600" dirty="0"/>
              <a:t>）汇总表编制：汇总表均由单户表汇总生成，无需手工填列。若汇总表中有数据需修改，可点击【</a:t>
            </a:r>
            <a:r>
              <a:rPr lang="zh-CN" altLang="en-US" sz="2600" dirty="0">
                <a:solidFill>
                  <a:srgbClr val="FF0000"/>
                </a:solidFill>
              </a:rPr>
              <a:t>上一步</a:t>
            </a:r>
            <a:r>
              <a:rPr lang="zh-CN" altLang="en-US" sz="2600" dirty="0"/>
              <a:t>】，回到单户表进行修改。</a:t>
            </a: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6332" y="1689636"/>
            <a:ext cx="1067943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1528A5A0-45F2-45D3-96B4-E31493C2FE24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3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、汇总表编制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5E6BD92-F904-453B-A893-BF6C0AA188F8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598340" y="234803"/>
            <a:ext cx="10893425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2018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年资产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年报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业务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流程简述</a:t>
            </a:r>
            <a:endParaRPr kumimoji="1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2613" y="98425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82613" y="99695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图片 21">
            <a:extLst>
              <a:ext uri="{FF2B5EF4-FFF2-40B4-BE49-F238E27FC236}">
                <a16:creationId xmlns:a16="http://schemas.microsoft.com/office/drawing/2014/main" id="{928EC107-A414-4FF6-89C3-C0427CF5E8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326" y="1170999"/>
            <a:ext cx="11108748" cy="5493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5352" y="876969"/>
            <a:ext cx="10963910" cy="586105"/>
          </a:xfrm>
        </p:spPr>
        <p:txBody>
          <a:bodyPr>
            <a:normAutofit/>
          </a:bodyPr>
          <a:lstStyle/>
          <a:p>
            <a:r>
              <a:rPr lang="zh-CN" altLang="en-US" sz="2600" dirty="0"/>
              <a:t>（</a:t>
            </a:r>
            <a:r>
              <a:rPr lang="en-US" altLang="zh-CN" sz="2600" dirty="0"/>
              <a:t>2</a:t>
            </a:r>
            <a:r>
              <a:rPr lang="zh-CN" altLang="en-US" sz="2600" dirty="0"/>
              <a:t>）校验：对汇总表进行校验，分为</a:t>
            </a:r>
            <a:r>
              <a:rPr lang="zh-CN" altLang="en-US" sz="2600" dirty="0">
                <a:solidFill>
                  <a:srgbClr val="FF0000"/>
                </a:solidFill>
              </a:rPr>
              <a:t>单表校验</a:t>
            </a:r>
            <a:r>
              <a:rPr lang="zh-CN" altLang="en-US" sz="2600" dirty="0"/>
              <a:t>和</a:t>
            </a:r>
            <a:r>
              <a:rPr lang="zh-CN" altLang="en-US" sz="2600" dirty="0">
                <a:solidFill>
                  <a:srgbClr val="FF0000"/>
                </a:solidFill>
              </a:rPr>
              <a:t>全表校验</a:t>
            </a:r>
            <a:r>
              <a:rPr lang="zh-CN" altLang="en-US" sz="2600" dirty="0"/>
              <a:t>。</a:t>
            </a:r>
          </a:p>
        </p:txBody>
      </p:sp>
      <p:pic>
        <p:nvPicPr>
          <p:cNvPr id="38" name="图片 38" descr="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817" y="1463074"/>
            <a:ext cx="10587990" cy="5201920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05CB9630-3314-45B1-994F-2F4DCDFC4D7D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3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、汇总表编制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B7DAE35-95A4-4FE4-8580-A78EB47271A0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0857" y="875149"/>
            <a:ext cx="5943600" cy="585791"/>
          </a:xfrm>
        </p:spPr>
        <p:txBody>
          <a:bodyPr>
            <a:normAutofit/>
          </a:bodyPr>
          <a:lstStyle/>
          <a:p>
            <a:r>
              <a:rPr lang="zh-CN" altLang="en-US" sz="2600" dirty="0"/>
              <a:t>检验成功后点击</a:t>
            </a:r>
            <a:r>
              <a:rPr lang="en-US" altLang="zh-CN" sz="2600" dirty="0"/>
              <a:t>【</a:t>
            </a:r>
            <a:r>
              <a:rPr lang="zh-CN" altLang="en-US" sz="2600" dirty="0"/>
              <a:t>确认</a:t>
            </a:r>
            <a:r>
              <a:rPr lang="en-US" altLang="zh-CN" sz="2600" dirty="0"/>
              <a:t>】</a:t>
            </a:r>
            <a:endParaRPr lang="zh-CN" altLang="en-US" sz="2600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725FA7F-237A-4788-8CCA-1190B32006F0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A9B06531-A76B-4B05-808E-E5CF30E14F35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3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、汇总表编制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978802-64AB-419D-9532-910682D2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43" y="1460940"/>
            <a:ext cx="10844613" cy="535021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0126" y="1030213"/>
            <a:ext cx="10472420" cy="484385"/>
          </a:xfrm>
        </p:spPr>
        <p:txBody>
          <a:bodyPr>
            <a:noAutofit/>
          </a:bodyPr>
          <a:lstStyle/>
          <a:p>
            <a:r>
              <a:rPr lang="zh-CN" altLang="en-US" sz="2600" dirty="0"/>
              <a:t>（</a:t>
            </a:r>
            <a:r>
              <a:rPr lang="en-US" altLang="zh-CN" sz="2600" dirty="0"/>
              <a:t>3</a:t>
            </a:r>
            <a:r>
              <a:rPr lang="zh-CN" altLang="en-US" sz="2600" dirty="0"/>
              <a:t>）填报说明及相关附件上传：单位点击【填报说明】按钮进行填报说明以及相关附件的上传</a:t>
            </a:r>
          </a:p>
        </p:txBody>
      </p:sp>
      <p:pic>
        <p:nvPicPr>
          <p:cNvPr id="27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006" y="1703441"/>
            <a:ext cx="10356540" cy="503119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ECAC416-093F-4A96-A15F-5189E3B88D7D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标题 1">
            <a:extLst>
              <a:ext uri="{FF2B5EF4-FFF2-40B4-BE49-F238E27FC236}">
                <a16:creationId xmlns:a16="http://schemas.microsoft.com/office/drawing/2014/main" id="{CFE0AD27-D719-456C-AD49-99AB99DB0D41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3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、汇总表编制</a:t>
            </a:r>
          </a:p>
        </p:txBody>
      </p:sp>
    </p:spTree>
    <p:extLst>
      <p:ext uri="{BB962C8B-B14F-4D97-AF65-F5344CB8AC3E}">
        <p14:creationId xmlns:p14="http://schemas.microsoft.com/office/powerpoint/2010/main" val="2891656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644" y="1464252"/>
            <a:ext cx="10855325" cy="515048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98D023B-E1CE-4F0E-B104-D79418331794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标题 1">
            <a:extLst>
              <a:ext uri="{FF2B5EF4-FFF2-40B4-BE49-F238E27FC236}">
                <a16:creationId xmlns:a16="http://schemas.microsoft.com/office/drawing/2014/main" id="{2750F1CA-DB66-41C0-89AB-6CBFED4F9D50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3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、汇总表编制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0400" y="877030"/>
            <a:ext cx="10296535" cy="585791"/>
          </a:xfrm>
        </p:spPr>
        <p:txBody>
          <a:bodyPr>
            <a:noAutofit/>
          </a:bodyPr>
          <a:lstStyle/>
          <a:p>
            <a:r>
              <a:rPr lang="zh-CN" altLang="en-US" sz="2600" dirty="0"/>
              <a:t>（</a:t>
            </a:r>
            <a:r>
              <a:rPr lang="en-US" altLang="zh-CN" sz="2600" dirty="0"/>
              <a:t>4</a:t>
            </a:r>
            <a:r>
              <a:rPr lang="zh-CN" altLang="en-US" sz="2600" dirty="0"/>
              <a:t>）提交：全表检验通过并提交相关附件后，点击“提交” 按钮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290" y="1216946"/>
            <a:ext cx="11149330" cy="1011505"/>
          </a:xfrm>
        </p:spPr>
        <p:txBody>
          <a:bodyPr>
            <a:normAutofit fontScale="90000"/>
          </a:bodyPr>
          <a:lstStyle/>
          <a:p>
            <a:r>
              <a:rPr lang="zh-CN" altLang="en-US" sz="2900" dirty="0"/>
              <a:t>年报提交后可在“</a:t>
            </a:r>
            <a:r>
              <a:rPr lang="zh-CN" altLang="en-US" sz="2900" dirty="0">
                <a:solidFill>
                  <a:srgbClr val="FF0000"/>
                </a:solidFill>
              </a:rPr>
              <a:t>流程监控</a:t>
            </a:r>
            <a:r>
              <a:rPr lang="zh-CN" altLang="en-US" sz="2900" dirty="0"/>
              <a:t>“中查看审核进度，</a:t>
            </a:r>
            <a:r>
              <a:rPr lang="zh-CN" altLang="en-US" sz="2900" dirty="0">
                <a:solidFill>
                  <a:srgbClr val="FF0000"/>
                </a:solidFill>
              </a:rPr>
              <a:t>当前环节</a:t>
            </a:r>
            <a:r>
              <a:rPr lang="zh-CN" altLang="en-US" sz="2900" dirty="0"/>
              <a:t>：当前年报所在的审核岗位，</a:t>
            </a:r>
            <a:r>
              <a:rPr lang="zh-CN" altLang="en-US" sz="2900" dirty="0">
                <a:solidFill>
                  <a:srgbClr val="FF0000"/>
                </a:solidFill>
              </a:rPr>
              <a:t>下一环节</a:t>
            </a:r>
            <a:r>
              <a:rPr lang="zh-CN" altLang="en-US" sz="2900" dirty="0"/>
              <a:t>：当前环节的下一审核岗。如：单位录入岗提交后，当前环节为单位审核岗，下一环节为主管经办岗；待单位审核岗审核后，当前环节为主管经办岗，下一环节为办结，以此类推。</a:t>
            </a:r>
          </a:p>
        </p:txBody>
      </p:sp>
      <p:pic>
        <p:nvPicPr>
          <p:cNvPr id="40" name="图片 40" descr="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225" y="2713703"/>
            <a:ext cx="10906512" cy="3953772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030B692-8D70-4D67-9D1F-561B01300C94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01F61BBF-8C96-4D1B-816D-41FF6726EBAA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4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、审核年报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60400" y="1083922"/>
            <a:ext cx="11014075" cy="727075"/>
          </a:xfrm>
        </p:spPr>
        <p:txBody>
          <a:bodyPr>
            <a:noAutofit/>
          </a:bodyPr>
          <a:lstStyle/>
          <a:p>
            <a:r>
              <a:rPr lang="en-US" altLang="zh-CN" sz="2600" b="1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单位审核岗登录系统，点击“政府报表</a:t>
            </a:r>
            <a:r>
              <a:rPr lang="en-US" altLang="zh-CN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”—&gt;“2018资产年报” —&gt;</a:t>
            </a:r>
            <a:r>
              <a:rPr lang="en-US" altLang="zh-CN" sz="2600" b="1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待办事项</a:t>
            </a:r>
            <a:r>
              <a:rPr lang="zh-CN" altLang="en-US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，进行审核</a:t>
            </a:r>
            <a:endParaRPr lang="en-US" altLang="zh-CN" sz="2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2" name="图片 42" descr="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466" y="2017888"/>
            <a:ext cx="10987405" cy="307721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F029C5E-27F3-4090-9912-AC0E6ED09FF8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54A27F28-91D1-4018-8665-44D747213666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4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、审核年报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34775" y="1093973"/>
            <a:ext cx="10901362" cy="585788"/>
          </a:xfrm>
        </p:spPr>
        <p:txBody>
          <a:bodyPr>
            <a:normAutofit/>
          </a:bodyPr>
          <a:lstStyle/>
          <a:p>
            <a:r>
              <a:rPr lang="zh-CN" altLang="en-US" sz="2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选中待办事项，点击“查看”按钮或双击待办事项进行查看</a:t>
            </a:r>
          </a:p>
        </p:txBody>
      </p:sp>
      <p:pic>
        <p:nvPicPr>
          <p:cNvPr id="43" name="图片 43" descr="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5" y="1896704"/>
            <a:ext cx="10900410" cy="3291205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F029C5E-27F3-4090-9912-AC0E6ED09FF8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54A27F28-91D1-4018-8665-44D747213666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4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、审核年报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392" y="1272929"/>
            <a:ext cx="10965180" cy="586105"/>
          </a:xfrm>
        </p:spPr>
        <p:txBody>
          <a:bodyPr>
            <a:noAutofit/>
          </a:bodyPr>
          <a:lstStyle/>
          <a:p>
            <a:br>
              <a:rPr lang="zh-CN" altLang="en-US" sz="2600" dirty="0"/>
            </a:br>
            <a:r>
              <a:rPr lang="zh-CN" altLang="en-US" sz="2600" dirty="0"/>
              <a:t>单位审核岗若对录入岗提交的年报审核通过，点击“审核”并确定，则年报提交至下一岗审核；若年报有需调整，可点击“退回”，退回至“单位录入岗”，录入岗双击被退回的年报，点击“上一步”至单户表进行修改</a:t>
            </a:r>
          </a:p>
        </p:txBody>
      </p:sp>
      <p:pic>
        <p:nvPicPr>
          <p:cNvPr id="44" name="图片 44" descr="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392" y="2458474"/>
            <a:ext cx="10965180" cy="4212527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F029C5E-27F3-4090-9912-AC0E6ED09FF8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54A27F28-91D1-4018-8665-44D747213666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4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、审核年报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400" y="1361417"/>
            <a:ext cx="11271885" cy="586105"/>
          </a:xfrm>
        </p:spPr>
        <p:txBody>
          <a:bodyPr>
            <a:noAutofit/>
          </a:bodyPr>
          <a:lstStyle/>
          <a:p>
            <a:r>
              <a:rPr lang="zh-CN" altLang="en-US" sz="2600" dirty="0"/>
              <a:t>主管经办岗：点击“政府报表”--“2018资产年报”--“资产年报”--“待办事项”，进行审核</a:t>
            </a:r>
          </a:p>
        </p:txBody>
      </p:sp>
      <p:pic>
        <p:nvPicPr>
          <p:cNvPr id="46" name="图片 46" descr="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940" y="2165963"/>
            <a:ext cx="10858500" cy="4505038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F029C5E-27F3-4090-9912-AC0E6ED09FF8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54A27F28-91D1-4018-8665-44D747213666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4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、审核年报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148" y="1331921"/>
            <a:ext cx="11087100" cy="586105"/>
          </a:xfrm>
        </p:spPr>
        <p:txBody>
          <a:bodyPr>
            <a:noAutofit/>
          </a:bodyPr>
          <a:lstStyle/>
          <a:p>
            <a:br>
              <a:rPr lang="zh-CN" altLang="en-US" sz="2600" dirty="0"/>
            </a:br>
            <a:r>
              <a:rPr lang="zh-CN" altLang="en-US" sz="2600" dirty="0"/>
              <a:t>“主管经办岗”点击“政府报表”--“2018资产年报”--“资产年报”--“编制报表”，对基层单位汇总（*注：要等所有的下级单位全部完成数据上报后，才能进行汇总）</a:t>
            </a:r>
          </a:p>
        </p:txBody>
      </p:sp>
      <p:pic>
        <p:nvPicPr>
          <p:cNvPr id="47" name="图片 47" descr="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148" y="2522546"/>
            <a:ext cx="11087100" cy="4148455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F029C5E-27F3-4090-9912-AC0E6ED09FF8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54A27F28-91D1-4018-8665-44D747213666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4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、审核年报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78426" y="244015"/>
            <a:ext cx="5943600" cy="585787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2018资产年报业务流程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D7897C9-8A43-4949-A3A2-FE2661FA4589}"/>
              </a:ext>
            </a:extLst>
          </p:cNvPr>
          <p:cNvSpPr txBox="1"/>
          <p:nvPr/>
        </p:nvSpPr>
        <p:spPr>
          <a:xfrm>
            <a:off x="792193" y="1213540"/>
            <a:ext cx="11021695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基层单位</a:t>
            </a:r>
            <a:r>
              <a:rPr lang="en-US" altLang="zh-CN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600" dirty="0">
                <a:solidFill>
                  <a:schemeClr val="bg1"/>
                </a:solidFill>
              </a:rPr>
              <a:t>单位录入岗录入“2018资产年报”数据并提交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单位审核岗审</a:t>
            </a:r>
            <a:endParaRPr lang="en-US" altLang="zh-CN" sz="26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          </a:t>
            </a:r>
            <a:r>
              <a:rPr lang="zh-CN" altLang="en-US" sz="2600" dirty="0">
                <a:solidFill>
                  <a:schemeClr val="bg1"/>
                </a:solidFill>
              </a:rPr>
              <a:t>          核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主管经办岗审核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办结</a:t>
            </a:r>
            <a:endParaRPr lang="en-US" altLang="zh-CN" sz="2600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</a:pPr>
            <a:r>
              <a:rPr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主管部门</a:t>
            </a:r>
            <a:r>
              <a:rPr lang="en-US" altLang="zh-CN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:</a:t>
            </a:r>
          </a:p>
          <a:p>
            <a:r>
              <a:rPr lang="en-US" altLang="zh-CN" sz="2600" b="1" dirty="0">
                <a:solidFill>
                  <a:schemeClr val="bg1"/>
                </a:solidFill>
                <a:sym typeface="Wingdings" panose="05000000000000000000" pitchFamily="2" charset="2"/>
              </a:rPr>
              <a:t>  </a:t>
            </a:r>
            <a:r>
              <a:rPr lang="zh-CN" altLang="en-US" sz="2600" b="1" dirty="0">
                <a:solidFill>
                  <a:schemeClr val="bg1"/>
                </a:solidFill>
                <a:sym typeface="Wingdings" panose="05000000000000000000" pitchFamily="2" charset="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sym typeface="Wingdings" panose="05000000000000000000" pitchFamily="2" charset="2"/>
              </a:rPr>
              <a:t>1</a:t>
            </a:r>
            <a:r>
              <a:rPr lang="zh-CN" altLang="en-US" sz="2600" b="1" dirty="0">
                <a:solidFill>
                  <a:schemeClr val="bg1"/>
                </a:solidFill>
                <a:sym typeface="Wingdings" panose="05000000000000000000" pitchFamily="2" charset="2"/>
              </a:rPr>
              <a:t>）本级：</a:t>
            </a:r>
            <a:r>
              <a:rPr lang="zh-CN" altLang="en-US" sz="2600" dirty="0">
                <a:solidFill>
                  <a:schemeClr val="bg1"/>
                </a:solidFill>
              </a:rPr>
              <a:t>单位录入岗录入“2018资产年报”数据并提交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单位审核岗</a:t>
            </a:r>
            <a:endParaRPr lang="en-US" altLang="zh-CN" sz="26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                    </a:t>
            </a:r>
            <a:r>
              <a:rPr lang="zh-CN" altLang="en-US" sz="2600" dirty="0">
                <a:solidFill>
                  <a:schemeClr val="bg1"/>
                </a:solidFill>
              </a:rPr>
              <a:t>审核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主管经办岗审核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办结</a:t>
            </a:r>
            <a:endParaRPr lang="en-US" altLang="zh-CN" sz="2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zh-CN" altLang="en-US" sz="2600" b="1" dirty="0">
                <a:solidFill>
                  <a:schemeClr val="bg1"/>
                </a:solidFill>
                <a:sym typeface="Wingdings" panose="05000000000000000000" pitchFamily="2" charset="2"/>
              </a:rPr>
              <a:t>  （</a:t>
            </a:r>
            <a:r>
              <a:rPr lang="en-US" altLang="zh-CN" sz="2600" b="1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zh-CN" altLang="en-US" sz="2600" b="1" dirty="0">
                <a:solidFill>
                  <a:schemeClr val="bg1"/>
                </a:solidFill>
                <a:sym typeface="Wingdings" panose="05000000000000000000" pitchFamily="2" charset="2"/>
              </a:rPr>
              <a:t>）部门汇总：</a:t>
            </a:r>
            <a:r>
              <a:rPr lang="zh-CN" altLang="en-US" sz="2600" dirty="0">
                <a:solidFill>
                  <a:schemeClr val="bg1"/>
                </a:solidFill>
              </a:rPr>
              <a:t>主管经办岗汇总各基层单位年报数据并提交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主管审</a:t>
            </a:r>
            <a:endParaRPr lang="en-US" altLang="zh-CN" sz="26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                    </a:t>
            </a:r>
            <a:r>
              <a:rPr lang="zh-CN" altLang="en-US" sz="2600" dirty="0">
                <a:solidFill>
                  <a:schemeClr val="bg1"/>
                </a:solidFill>
              </a:rPr>
              <a:t>核岗审核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财政经办岗审核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办结</a:t>
            </a:r>
            <a:endParaRPr lang="en-US" altLang="zh-CN" sz="2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财政部门：</a:t>
            </a:r>
            <a:endParaRPr lang="en-US" altLang="zh-CN" sz="2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600" b="1" dirty="0">
                <a:solidFill>
                  <a:schemeClr val="bg1"/>
                </a:solidFill>
              </a:rPr>
              <a:t>  （</a:t>
            </a:r>
            <a:r>
              <a:rPr lang="en-US" altLang="zh-CN" sz="2600" b="1" dirty="0">
                <a:solidFill>
                  <a:schemeClr val="bg1"/>
                </a:solidFill>
              </a:rPr>
              <a:t>1</a:t>
            </a:r>
            <a:r>
              <a:rPr lang="zh-CN" altLang="en-US" sz="2600" b="1" dirty="0">
                <a:solidFill>
                  <a:schemeClr val="bg1"/>
                </a:solidFill>
              </a:rPr>
              <a:t>）市本级：</a:t>
            </a:r>
            <a:r>
              <a:rPr lang="zh-CN" altLang="en-US" sz="2600" dirty="0">
                <a:solidFill>
                  <a:schemeClr val="bg1"/>
                </a:solidFill>
              </a:rPr>
              <a:t>会计处经办岗汇总各主管部门年报数据并提交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会计处审</a:t>
            </a:r>
            <a:endParaRPr lang="en-US" altLang="zh-CN" sz="26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                    </a:t>
            </a:r>
            <a:r>
              <a:rPr lang="zh-CN" altLang="en-US" sz="2600" dirty="0">
                <a:solidFill>
                  <a:schemeClr val="bg1"/>
                </a:solidFill>
              </a:rPr>
              <a:t>核岗审核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会计处审批岗审批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办结</a:t>
            </a:r>
            <a:endParaRPr lang="en-US" altLang="zh-CN" sz="2600" dirty="0">
              <a:solidFill>
                <a:schemeClr val="bg1"/>
              </a:solidFill>
            </a:endParaRPr>
          </a:p>
          <a:p>
            <a:r>
              <a:rPr lang="zh-CN" altLang="en-US" sz="2600" b="1" dirty="0">
                <a:solidFill>
                  <a:schemeClr val="bg1"/>
                </a:solidFill>
              </a:rPr>
              <a:t>  （</a:t>
            </a:r>
            <a:r>
              <a:rPr lang="en-US" altLang="zh-CN" sz="2600" b="1" dirty="0">
                <a:solidFill>
                  <a:schemeClr val="bg1"/>
                </a:solidFill>
              </a:rPr>
              <a:t>2</a:t>
            </a:r>
            <a:r>
              <a:rPr lang="zh-CN" altLang="en-US" sz="2600" b="1" dirty="0">
                <a:solidFill>
                  <a:schemeClr val="bg1"/>
                </a:solidFill>
              </a:rPr>
              <a:t>）全市：</a:t>
            </a:r>
            <a:r>
              <a:rPr lang="zh-CN" altLang="en-US" sz="2600" dirty="0">
                <a:solidFill>
                  <a:schemeClr val="bg1"/>
                </a:solidFill>
              </a:rPr>
              <a:t>会计处经办岗汇总各主管部门年报数据并提交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会计处审核</a:t>
            </a:r>
            <a:endParaRPr lang="en-US" altLang="zh-CN" sz="26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                    </a:t>
            </a:r>
            <a:r>
              <a:rPr lang="zh-CN" altLang="en-US" sz="2600" dirty="0">
                <a:solidFill>
                  <a:schemeClr val="bg1"/>
                </a:solidFill>
              </a:rPr>
              <a:t>岗审核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会计处</a:t>
            </a:r>
            <a:r>
              <a:rPr lang="en-US" altLang="zh-CN" sz="2600" dirty="0">
                <a:solidFill>
                  <a:schemeClr val="bg1"/>
                </a:solidFill>
              </a:rPr>
              <a:t>ss</a:t>
            </a:r>
            <a:r>
              <a:rPr lang="zh-CN" altLang="en-US" sz="2600" dirty="0">
                <a:solidFill>
                  <a:schemeClr val="bg1"/>
                </a:solidFill>
              </a:rPr>
              <a:t>审批岗审批</a:t>
            </a:r>
            <a:r>
              <a:rPr lang="en-US" altLang="zh-CN" sz="2600" dirty="0">
                <a:solidFill>
                  <a:schemeClr val="bg1"/>
                </a:solidFill>
              </a:rPr>
              <a:t>—&gt;</a:t>
            </a:r>
            <a:r>
              <a:rPr lang="zh-CN" altLang="en-US" sz="2600" dirty="0">
                <a:solidFill>
                  <a:schemeClr val="bg1"/>
                </a:solidFill>
              </a:rPr>
              <a:t>办结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C6E7ACB-023F-4342-9644-9C88660ACD67}"/>
              </a:ext>
            </a:extLst>
          </p:cNvPr>
          <p:cNvCxnSpPr/>
          <p:nvPr/>
        </p:nvCxnSpPr>
        <p:spPr>
          <a:xfrm>
            <a:off x="582613" y="90701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400" y="1088349"/>
            <a:ext cx="11163935" cy="586105"/>
          </a:xfrm>
        </p:spPr>
        <p:txBody>
          <a:bodyPr>
            <a:normAutofit/>
          </a:bodyPr>
          <a:lstStyle/>
          <a:p>
            <a:r>
              <a:rPr lang="zh-CN" altLang="en-US" sz="2600" dirty="0"/>
              <a:t>若还有基层单位未填报则无法汇总，系统会提示哪些单位还未填报</a:t>
            </a:r>
          </a:p>
        </p:txBody>
      </p:sp>
      <p:pic>
        <p:nvPicPr>
          <p:cNvPr id="48" name="图片 48" descr="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" y="1674455"/>
            <a:ext cx="10869295" cy="4996546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F029C5E-27F3-4090-9912-AC0E6ED09FF8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54A27F28-91D1-4018-8665-44D747213666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4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、审核年报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035" y="1142178"/>
            <a:ext cx="11071225" cy="586105"/>
          </a:xfrm>
        </p:spPr>
        <p:txBody>
          <a:bodyPr>
            <a:noAutofit/>
          </a:bodyPr>
          <a:lstStyle/>
          <a:p>
            <a:r>
              <a:rPr lang="zh-CN" altLang="en-US" sz="2600" dirty="0"/>
              <a:t>汇总完点击“暂存”，全表校验通过点击“提交”。若汇总后，基层单位需退回修改，先撤销汇总后再退回。</a:t>
            </a:r>
          </a:p>
        </p:txBody>
      </p:sp>
      <p:pic>
        <p:nvPicPr>
          <p:cNvPr id="49" name="图片 49" descr="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00" y="1993431"/>
            <a:ext cx="11071860" cy="4677568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F029C5E-27F3-4090-9912-AC0E6ED09FF8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54A27F28-91D1-4018-8665-44D747213666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4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、审核年报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912813" y="583342"/>
            <a:ext cx="10948987" cy="587375"/>
          </a:xfrm>
        </p:spPr>
        <p:txBody>
          <a:bodyPr>
            <a:normAutofit fontScale="90000"/>
          </a:bodyPr>
          <a:lstStyle/>
          <a:p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主管审核岗</a:t>
            </a:r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财政经办岗：审核年报</a:t>
            </a:r>
            <a:b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点击“政府报表”--“2018资产年报”--“资产年报”--“待办事项”，审核年报</a:t>
            </a:r>
            <a:b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b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）.汇总/撤销汇总各单位年报数据</a:t>
            </a:r>
            <a:b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“主管经办岗”和“财政经办岗”点击【汇总】按钮对上报的数据进行汇总。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F029C5E-27F3-4090-9912-AC0E6ED09FF8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54A27F28-91D1-4018-8665-44D747213666}"/>
              </a:ext>
            </a:extLst>
          </p:cNvPr>
          <p:cNvSpPr txBox="1">
            <a:spLocks/>
          </p:cNvSpPr>
          <p:nvPr/>
        </p:nvSpPr>
        <p:spPr>
          <a:xfrm>
            <a:off x="660399" y="186999"/>
            <a:ext cx="6896847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4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、审核年报</a:t>
            </a:r>
            <a:endParaRPr lang="zh-CN" altLang="en-US" sz="2400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4914" y="1026033"/>
            <a:ext cx="5943600" cy="585791"/>
          </a:xfrm>
        </p:spPr>
        <p:txBody>
          <a:bodyPr>
            <a:noAutofit/>
          </a:bodyPr>
          <a:lstStyle/>
          <a:p>
            <a:r>
              <a:rPr lang="zh-CN" altLang="en-US" sz="2600" dirty="0"/>
              <a:t>点击</a:t>
            </a:r>
            <a:r>
              <a:rPr lang="en-US" altLang="zh-CN" sz="2600" dirty="0"/>
              <a:t>【</a:t>
            </a:r>
            <a:r>
              <a:rPr lang="zh-CN" altLang="en-US" sz="2600" dirty="0"/>
              <a:t>办结库</a:t>
            </a:r>
            <a:r>
              <a:rPr lang="en-US" altLang="zh-CN" sz="2600" dirty="0"/>
              <a:t>】</a:t>
            </a:r>
            <a:r>
              <a:rPr lang="zh-CN" altLang="en-US" sz="2600" dirty="0"/>
              <a:t>可查看已办结年报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808" y="1758416"/>
            <a:ext cx="10020760" cy="49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54A27F28-91D1-4018-8665-44D747213666}"/>
              </a:ext>
            </a:extLst>
          </p:cNvPr>
          <p:cNvSpPr txBox="1">
            <a:spLocks/>
          </p:cNvSpPr>
          <p:nvPr/>
        </p:nvSpPr>
        <p:spPr>
          <a:xfrm>
            <a:off x="660400" y="186999"/>
            <a:ext cx="6802284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5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</a:t>
            </a:r>
            <a:r>
              <a:rPr lang="zh-CN" altLang="en-US" dirty="0"/>
              <a:t>年报办结查询</a:t>
            </a:r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F029C5E-27F3-4090-9912-AC0E6ED09FF8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242525" y="2471520"/>
            <a:ext cx="4366515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kern="1200" cap="none" spc="0" normalizeH="0" baseline="0" noProof="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32000">
                      <a:srgbClr val="F1F1F1"/>
                    </a:gs>
                    <a:gs pos="82524">
                      <a:prstClr val="white">
                        <a:lumMod val="85000"/>
                      </a:prstClr>
                    </a:gs>
                    <a:gs pos="62000">
                      <a:prstClr val="white"/>
                    </a:gs>
                    <a:gs pos="100000">
                      <a:prstClr val="white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感谢聆听</a:t>
            </a:r>
            <a:endParaRPr kumimoji="0" lang="en-US" altLang="zh-CN" sz="8000" b="1" kern="1200" cap="none" spc="0" normalizeH="0" baseline="0" noProof="0" dirty="0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32000">
                    <a:srgbClr val="F1F1F1"/>
                  </a:gs>
                  <a:gs pos="82524">
                    <a:prstClr val="white">
                      <a:lumMod val="85000"/>
                    </a:prstClr>
                  </a:gs>
                  <a:gs pos="62000">
                    <a:prstClr val="white"/>
                  </a:gs>
                  <a:gs pos="100000">
                    <a:prstClr val="white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37419" y="291895"/>
            <a:ext cx="7049729" cy="585788"/>
          </a:xfrm>
        </p:spPr>
        <p:txBody>
          <a:bodyPr>
            <a:normAutofit/>
          </a:bodyPr>
          <a:lstStyle/>
          <a:p>
            <a:r>
              <a:rPr kumimoji="1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二</a:t>
            </a:r>
            <a:r>
              <a:rPr kumimoji="1"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、</a:t>
            </a:r>
            <a:r>
              <a:rPr kumimoji="1"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2018</a:t>
            </a:r>
            <a:r>
              <a:rPr kumimoji="1"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年</a:t>
            </a:r>
            <a:r>
              <a:rPr kumimoji="1"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年报</a:t>
            </a:r>
            <a:r>
              <a:rPr kumimoji="1"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系统</a:t>
            </a:r>
            <a:r>
              <a:rPr kumimoji="1"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操作</a:t>
            </a:r>
            <a:r>
              <a:rPr kumimoji="1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讲解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6964" y="1128323"/>
            <a:ext cx="109791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  <a:cs typeface="+mn-ea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  <a:cs typeface="+mn-ea"/>
              </a:rPr>
              <a:t>、新建</a:t>
            </a:r>
            <a:r>
              <a:rPr lang="en-US" altLang="zh-CN" sz="2800" b="1" dirty="0" err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年报</a:t>
            </a:r>
            <a:endParaRPr lang="en-US" altLang="zh-CN" sz="2800" b="1" dirty="0">
              <a:solidFill>
                <a:schemeClr val="bg1"/>
              </a:solidFill>
              <a:latin typeface="+mn-ea"/>
              <a:ea typeface="+mn-ea"/>
              <a:cs typeface="+mn-ea"/>
            </a:endParaRPr>
          </a:p>
          <a:p>
            <a:r>
              <a:rPr lang="en-US" altLang="zh-CN" sz="2600" b="1" dirty="0">
                <a:solidFill>
                  <a:schemeClr val="bg1"/>
                </a:solidFill>
                <a:latin typeface="+mn-ea"/>
                <a:ea typeface="+mn-ea"/>
                <a:cs typeface="+mn-ea"/>
              </a:rPr>
              <a:t>“</a:t>
            </a:r>
            <a:r>
              <a:rPr lang="en-US" altLang="zh-CN" sz="2600" b="1" dirty="0" err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单位录入岗”登录系统，点击“政府报表</a:t>
            </a:r>
            <a:r>
              <a:rPr lang="en-US" altLang="zh-CN" sz="2600" b="1" dirty="0">
                <a:solidFill>
                  <a:schemeClr val="bg1"/>
                </a:solidFill>
                <a:latin typeface="+mn-ea"/>
                <a:ea typeface="+mn-ea"/>
                <a:cs typeface="+mn-ea"/>
              </a:rPr>
              <a:t>”—&gt;“2018资产年报”</a:t>
            </a:r>
            <a:r>
              <a:rPr lang="en-US" altLang="zh-CN" sz="2600" b="1" dirty="0">
                <a:solidFill>
                  <a:schemeClr val="bg1"/>
                </a:solidFill>
                <a:latin typeface="+mn-ea"/>
                <a:cs typeface="+mn-ea"/>
              </a:rPr>
              <a:t>—&gt;</a:t>
            </a:r>
            <a:r>
              <a:rPr lang="en-US" altLang="zh-CN" sz="2600" b="1" dirty="0">
                <a:solidFill>
                  <a:schemeClr val="bg1"/>
                </a:solidFill>
                <a:latin typeface="+mn-ea"/>
                <a:ea typeface="+mn-ea"/>
                <a:cs typeface="+mn-ea"/>
              </a:rPr>
              <a:t>“</a:t>
            </a:r>
            <a:r>
              <a:rPr lang="en-US" altLang="zh-CN" sz="2600" b="1" dirty="0" err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资产年报</a:t>
            </a:r>
            <a:r>
              <a:rPr lang="en-US" altLang="zh-CN" sz="2600" b="1" dirty="0">
                <a:solidFill>
                  <a:schemeClr val="bg1"/>
                </a:solidFill>
                <a:latin typeface="+mn-ea"/>
                <a:ea typeface="+mn-ea"/>
                <a:cs typeface="+mn-ea"/>
              </a:rPr>
              <a:t>”</a:t>
            </a:r>
            <a:r>
              <a:rPr lang="en-US" altLang="zh-CN" sz="2600" b="1" dirty="0">
                <a:solidFill>
                  <a:schemeClr val="bg1"/>
                </a:solidFill>
                <a:latin typeface="+mn-ea"/>
                <a:cs typeface="+mn-ea"/>
              </a:rPr>
              <a:t>—&gt;</a:t>
            </a:r>
            <a:r>
              <a:rPr lang="en-US" altLang="zh-CN" sz="2600" b="1" dirty="0">
                <a:solidFill>
                  <a:schemeClr val="bg1"/>
                </a:solidFill>
                <a:latin typeface="+mn-ea"/>
                <a:ea typeface="+mn-ea"/>
                <a:cs typeface="+mn-ea"/>
              </a:rPr>
              <a:t>“</a:t>
            </a:r>
            <a:r>
              <a:rPr lang="en-US" altLang="zh-CN" sz="2600" b="1" dirty="0" err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编制报表</a:t>
            </a:r>
            <a:r>
              <a:rPr lang="en-US" altLang="zh-CN" sz="2600" b="1" dirty="0">
                <a:solidFill>
                  <a:schemeClr val="bg1"/>
                </a:solidFill>
                <a:latin typeface="+mn-ea"/>
                <a:ea typeface="+mn-ea"/>
                <a:cs typeface="+mn-ea"/>
              </a:rPr>
              <a:t>”，</a:t>
            </a:r>
            <a:r>
              <a:rPr lang="en-US" altLang="zh-CN" sz="2600" b="1" dirty="0" err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弹框提示“报表还未开始填报，是否开始填报”点击“确定”按钮，开始填报</a:t>
            </a:r>
            <a:r>
              <a:rPr lang="en-US" altLang="zh-CN" sz="2600" b="1" dirty="0">
                <a:solidFill>
                  <a:schemeClr val="bg1"/>
                </a:solidFill>
                <a:latin typeface="+mn-ea"/>
                <a:ea typeface="+mn-ea"/>
                <a:cs typeface="+mn-ea"/>
              </a:rPr>
              <a:t>。</a:t>
            </a:r>
          </a:p>
          <a:p>
            <a:endParaRPr lang="en-US" altLang="zh-CN" sz="2600" b="1" dirty="0">
              <a:solidFill>
                <a:schemeClr val="bg1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2600" b="1" dirty="0">
                <a:solidFill>
                  <a:srgbClr val="FFC000"/>
                </a:solidFill>
                <a:latin typeface="+mn-ea"/>
                <a:ea typeface="+mn-ea"/>
                <a:cs typeface="+mn-ea"/>
              </a:rPr>
              <a:t>注：报表填报前请各单位先完善系统固定资产及无形资产卡片信息，对不规范数据进行逐项处理，进而为资产报表填报提供准确数据</a:t>
            </a:r>
            <a:r>
              <a:rPr lang="zh-CN" altLang="en-US" sz="2800" b="1" dirty="0">
                <a:solidFill>
                  <a:srgbClr val="FFC000"/>
                </a:solidFill>
                <a:latin typeface="+mn-ea"/>
                <a:ea typeface="+mn-ea"/>
                <a:cs typeface="+mn-ea"/>
              </a:rPr>
              <a:t>。</a:t>
            </a:r>
            <a:endParaRPr lang="en-US" altLang="zh-CN" sz="2800" b="1" dirty="0">
              <a:solidFill>
                <a:srgbClr val="FFC000"/>
              </a:solidFill>
              <a:latin typeface="+mn-ea"/>
              <a:ea typeface="+mn-ea"/>
              <a:cs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82613" y="93699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86" y="1545124"/>
            <a:ext cx="10578033" cy="447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ACE70DE6-94E1-4E44-AD73-95B572FE4AE9}"/>
              </a:ext>
            </a:extLst>
          </p:cNvPr>
          <p:cNvSpPr txBox="1">
            <a:spLocks/>
          </p:cNvSpPr>
          <p:nvPr/>
        </p:nvSpPr>
        <p:spPr>
          <a:xfrm>
            <a:off x="660400" y="201989"/>
            <a:ext cx="5943600" cy="585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</a:rPr>
              <a:t>、新建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</a:rPr>
              <a:t>年报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296069B-C780-4BEA-9BDF-DAD449E834CB}"/>
              </a:ext>
            </a:extLst>
          </p:cNvPr>
          <p:cNvCxnSpPr/>
          <p:nvPr/>
        </p:nvCxnSpPr>
        <p:spPr>
          <a:xfrm>
            <a:off x="582613" y="89202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693182" y="1018160"/>
            <a:ext cx="8032115" cy="58610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lnSpc>
                <a:spcPct val="70000"/>
              </a:lnSpc>
              <a:spcAft>
                <a:spcPts val="1200"/>
              </a:spcAft>
            </a:pPr>
            <a:r>
              <a:rPr lang="zh-CN" altLang="en-US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打开资产管理平台，输入用户名和密码</a:t>
            </a:r>
            <a:r>
              <a:rPr lang="en-US" altLang="zh-CN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登录系统</a:t>
            </a:r>
            <a:endParaRPr lang="zh-CN" altLang="en-US" sz="2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ACE70DE6-94E1-4E44-AD73-95B572FE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01989"/>
            <a:ext cx="5943600" cy="5857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1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、新建</a:t>
            </a:r>
            <a:r>
              <a:rPr lang="en-US" altLang="zh-CN" dirty="0" err="1">
                <a:solidFill>
                  <a:schemeClr val="bg1"/>
                </a:solidFill>
                <a:cs typeface="+mn-ea"/>
              </a:rPr>
              <a:t>年报</a:t>
            </a:r>
            <a:endParaRPr lang="en-US" altLang="zh-CN" dirty="0">
              <a:solidFill>
                <a:schemeClr val="bg1"/>
              </a:solidFill>
              <a:cs typeface="+mn-ea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296069B-C780-4BEA-9BDF-DAD449E834CB}"/>
              </a:ext>
            </a:extLst>
          </p:cNvPr>
          <p:cNvCxnSpPr/>
          <p:nvPr/>
        </p:nvCxnSpPr>
        <p:spPr>
          <a:xfrm>
            <a:off x="582613" y="89202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0A8EA68F-E88B-4B71-97C1-56872FB80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6" y="1634348"/>
            <a:ext cx="10766518" cy="5002426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796418" y="1018160"/>
            <a:ext cx="8032115" cy="58610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lnSpc>
                <a:spcPct val="70000"/>
              </a:lnSpc>
              <a:spcAft>
                <a:spcPts val="1200"/>
              </a:spcAft>
            </a:pPr>
            <a:r>
              <a:rPr lang="zh-CN" altLang="en-US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点击政府报表，选择资产年报，点击编制报表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254E0032-A8B4-421D-B5DF-E6627571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86999"/>
            <a:ext cx="5943600" cy="585791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</a:rPr>
              <a:t>1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、新建</a:t>
            </a:r>
            <a:r>
              <a:rPr lang="en-US" altLang="zh-CN" dirty="0" err="1">
                <a:solidFill>
                  <a:schemeClr val="bg1"/>
                </a:solidFill>
                <a:cs typeface="+mn-ea"/>
              </a:rPr>
              <a:t>年报</a:t>
            </a:r>
            <a:endParaRPr kumimoji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C88D352-4AE9-48A8-B33E-948C022248A1}"/>
              </a:ext>
            </a:extLst>
          </p:cNvPr>
          <p:cNvCxnSpPr/>
          <p:nvPr/>
        </p:nvCxnSpPr>
        <p:spPr>
          <a:xfrm>
            <a:off x="582613" y="87703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677" y="1823111"/>
            <a:ext cx="10864207" cy="478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78433" y="1106650"/>
            <a:ext cx="8032115" cy="58610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lnSpc>
                <a:spcPct val="70000"/>
              </a:lnSpc>
              <a:spcAft>
                <a:spcPts val="1200"/>
              </a:spcAft>
            </a:pPr>
            <a:r>
              <a:rPr lang="zh-CN" altLang="en-US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弹出对话框，点击确定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426" y="1018160"/>
            <a:ext cx="8032115" cy="586105"/>
          </a:xfrm>
        </p:spPr>
        <p:txBody>
          <a:bodyPr>
            <a:normAutofit/>
          </a:bodyPr>
          <a:lstStyle/>
          <a:p>
            <a:r>
              <a:rPr lang="zh-CN" altLang="en-US" sz="2600" dirty="0"/>
              <a:t>点击“确定”按钮后会出现以下的年报界面</a:t>
            </a:r>
          </a:p>
        </p:txBody>
      </p:sp>
      <p:pic>
        <p:nvPicPr>
          <p:cNvPr id="24" name="图片 24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111" y="1607536"/>
            <a:ext cx="10351669" cy="5029738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9BEA2CDD-7DBB-4382-8191-AFD22D0C0B7A}"/>
              </a:ext>
            </a:extLst>
          </p:cNvPr>
          <p:cNvSpPr txBox="1">
            <a:spLocks/>
          </p:cNvSpPr>
          <p:nvPr/>
        </p:nvSpPr>
        <p:spPr>
          <a:xfrm>
            <a:off x="660400" y="216979"/>
            <a:ext cx="5943600" cy="58579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zh-CN" altLang="en-US" sz="32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</a:rPr>
              <a:t>1</a:t>
            </a:r>
            <a:r>
              <a:rPr lang="zh-CN" altLang="en-US" dirty="0">
                <a:solidFill>
                  <a:schemeClr val="bg1"/>
                </a:solidFill>
                <a:cs typeface="+mn-ea"/>
              </a:rPr>
              <a:t>、新建年报</a:t>
            </a:r>
            <a:endParaRPr kumimoji="1"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373974E-83BF-447F-8F23-3CB856631955}"/>
              </a:ext>
            </a:extLst>
          </p:cNvPr>
          <p:cNvCxnSpPr/>
          <p:nvPr/>
        </p:nvCxnSpPr>
        <p:spPr>
          <a:xfrm>
            <a:off x="582613" y="89202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FF077D6B-2A66-424F-BF99-34D94CA94F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5910" y="202739"/>
            <a:ext cx="7492180" cy="585787"/>
          </a:xfrm>
        </p:spPr>
        <p:txBody>
          <a:bodyPr>
            <a:normAutofit/>
          </a:bodyPr>
          <a:lstStyle/>
          <a:p>
            <a:r>
              <a:rPr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二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、</a:t>
            </a:r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年</a:t>
            </a:r>
            <a:r>
              <a:rPr lang="en-US" altLang="zh-CN" sz="32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年报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系统</a:t>
            </a:r>
            <a:r>
              <a:rPr lang="en-US" altLang="zh-CN" sz="32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操作</a:t>
            </a:r>
            <a:r>
              <a:rPr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讲解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7085B54-228E-4953-922D-81A27CCF02C8}"/>
              </a:ext>
            </a:extLst>
          </p:cNvPr>
          <p:cNvCxnSpPr/>
          <p:nvPr/>
        </p:nvCxnSpPr>
        <p:spPr>
          <a:xfrm>
            <a:off x="582613" y="907010"/>
            <a:ext cx="11609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8568E817-6D1C-41B6-A0EB-FB05AEE41EC3}"/>
              </a:ext>
            </a:extLst>
          </p:cNvPr>
          <p:cNvSpPr txBox="1"/>
          <p:nvPr/>
        </p:nvSpPr>
        <p:spPr>
          <a:xfrm>
            <a:off x="766964" y="1128323"/>
            <a:ext cx="109791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  <a:cs typeface="+mn-ea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  <a:cs typeface="+mn-ea"/>
              </a:rPr>
              <a:t>、单户表编制</a:t>
            </a:r>
            <a:endParaRPr lang="en-US" altLang="zh-CN" sz="2800" b="1" dirty="0">
              <a:solidFill>
                <a:schemeClr val="bg1"/>
              </a:solidFill>
              <a:latin typeface="+mn-ea"/>
              <a:ea typeface="+mn-ea"/>
              <a:cs typeface="+mn-ea"/>
            </a:endParaRPr>
          </a:p>
          <a:p>
            <a:r>
              <a:rPr lang="zh-CN" altLang="zh-CN" sz="2600" b="1" dirty="0">
                <a:solidFill>
                  <a:schemeClr val="bg1"/>
                </a:solidFill>
                <a:latin typeface="+mn-ea"/>
                <a:cs typeface="+mn-ea"/>
              </a:rPr>
              <a:t>由</a:t>
            </a:r>
            <a:r>
              <a:rPr lang="zh-CN" altLang="en-US" sz="2600" b="1" dirty="0">
                <a:solidFill>
                  <a:schemeClr val="bg1"/>
                </a:solidFill>
                <a:latin typeface="+mn-ea"/>
                <a:cs typeface="+mn-ea"/>
              </a:rPr>
              <a:t>各</a:t>
            </a:r>
            <a:r>
              <a:rPr lang="zh-CN" altLang="zh-CN" sz="2600" b="1" dirty="0">
                <a:solidFill>
                  <a:schemeClr val="bg1"/>
                </a:solidFill>
                <a:latin typeface="+mn-ea"/>
                <a:cs typeface="+mn-ea"/>
              </a:rPr>
              <a:t>行政事业单位负责编报。系统将自动生成部分报表数据，其余数据需要手工</a:t>
            </a:r>
            <a:r>
              <a:rPr lang="zh-CN" altLang="en-US" sz="2600" b="1" dirty="0">
                <a:solidFill>
                  <a:schemeClr val="bg1"/>
                </a:solidFill>
                <a:latin typeface="+mn-ea"/>
                <a:cs typeface="+mn-ea"/>
              </a:rPr>
              <a:t>调整或</a:t>
            </a:r>
            <a:r>
              <a:rPr lang="zh-CN" altLang="zh-CN" sz="2600" b="1" dirty="0">
                <a:solidFill>
                  <a:schemeClr val="bg1"/>
                </a:solidFill>
                <a:latin typeface="+mn-ea"/>
                <a:cs typeface="+mn-ea"/>
              </a:rPr>
              <a:t>填写。通过</a:t>
            </a:r>
            <a:r>
              <a:rPr lang="zh-CN" altLang="en-US" sz="2600" b="1" dirty="0">
                <a:solidFill>
                  <a:schemeClr val="bg1"/>
                </a:solidFill>
                <a:latin typeface="+mn-ea"/>
                <a:cs typeface="+mn-ea"/>
              </a:rPr>
              <a:t>数据取数、检验及</a:t>
            </a:r>
            <a:r>
              <a:rPr lang="zh-CN" altLang="zh-CN" sz="2600" b="1" dirty="0">
                <a:solidFill>
                  <a:schemeClr val="bg1"/>
                </a:solidFill>
                <a:latin typeface="+mn-ea"/>
                <a:cs typeface="+mn-ea"/>
              </a:rPr>
              <a:t>手工</a:t>
            </a:r>
            <a:r>
              <a:rPr lang="zh-CN" altLang="en-US" sz="2600" b="1" dirty="0">
                <a:solidFill>
                  <a:schemeClr val="bg1"/>
                </a:solidFill>
                <a:latin typeface="+mn-ea"/>
                <a:cs typeface="+mn-ea"/>
              </a:rPr>
              <a:t>补充</a:t>
            </a:r>
            <a:r>
              <a:rPr lang="zh-CN" altLang="zh-CN" sz="2600" b="1" dirty="0">
                <a:solidFill>
                  <a:schemeClr val="bg1"/>
                </a:solidFill>
                <a:latin typeface="+mn-ea"/>
                <a:cs typeface="+mn-ea"/>
              </a:rPr>
              <a:t>录入方式完成所有报表的填报工作，当“全表</a:t>
            </a:r>
            <a:r>
              <a:rPr lang="zh-CN" altLang="en-US" sz="2600" b="1" dirty="0">
                <a:solidFill>
                  <a:schemeClr val="bg1"/>
                </a:solidFill>
                <a:latin typeface="+mn-ea"/>
                <a:cs typeface="+mn-ea"/>
              </a:rPr>
              <a:t>校验</a:t>
            </a:r>
            <a:r>
              <a:rPr lang="zh-CN" altLang="zh-CN" sz="2600" b="1" dirty="0">
                <a:solidFill>
                  <a:schemeClr val="bg1"/>
                </a:solidFill>
                <a:latin typeface="+mn-ea"/>
                <a:cs typeface="+mn-ea"/>
              </a:rPr>
              <a:t>”通过后，才可以进行下一步报表工作。</a:t>
            </a:r>
            <a:endParaRPr lang="en-US" altLang="zh-CN" sz="2600" b="1" dirty="0">
              <a:solidFill>
                <a:schemeClr val="bg1"/>
              </a:solidFill>
              <a:latin typeface="+mn-ea"/>
              <a:cs typeface="+mn-ea"/>
            </a:endParaRPr>
          </a:p>
          <a:p>
            <a:endParaRPr lang="en-US" altLang="zh-CN" sz="2600" b="1" dirty="0">
              <a:solidFill>
                <a:schemeClr val="bg1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2600" b="1" dirty="0">
                <a:solidFill>
                  <a:srgbClr val="FFC000"/>
                </a:solidFill>
                <a:latin typeface="+mn-ea"/>
                <a:ea typeface="+mn-ea"/>
                <a:cs typeface="+mn-ea"/>
              </a:rPr>
              <a:t>注：报表填报前请各单位先完善单位的固定资产及无形资产卡片信息，对不规范数据进行逐项处理，进而为资产报表填报提供准确数据</a:t>
            </a:r>
            <a:r>
              <a:rPr lang="zh-CN" altLang="en-US" sz="2800" b="1" dirty="0">
                <a:solidFill>
                  <a:srgbClr val="FFC000"/>
                </a:solidFill>
                <a:latin typeface="+mn-ea"/>
                <a:ea typeface="+mn-ea"/>
                <a:cs typeface="+mn-ea"/>
              </a:rPr>
              <a:t>。</a:t>
            </a:r>
            <a:endParaRPr lang="en-US" altLang="zh-CN" sz="2800" b="1" dirty="0">
              <a:solidFill>
                <a:srgbClr val="FFC000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1039</Words>
  <Application>Microsoft Office PowerPoint</Application>
  <PresentationFormat>宽屏</PresentationFormat>
  <Paragraphs>86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Arial Unicode MS</vt:lpstr>
      <vt:lpstr>黑体</vt:lpstr>
      <vt:lpstr>宋体</vt:lpstr>
      <vt:lpstr>微软雅黑</vt:lpstr>
      <vt:lpstr>Arial</vt:lpstr>
      <vt:lpstr>Calibri</vt:lpstr>
      <vt:lpstr>Calibri Light</vt:lpstr>
      <vt:lpstr>Verdana</vt:lpstr>
      <vt:lpstr>Office 主题</vt:lpstr>
      <vt:lpstr>PowerPoint 演示文稿</vt:lpstr>
      <vt:lpstr>PowerPoint 演示文稿</vt:lpstr>
      <vt:lpstr>2018资产年报业务流程</vt:lpstr>
      <vt:lpstr>二 、2018年年报系统操作讲解</vt:lpstr>
      <vt:lpstr>PowerPoint 演示文稿</vt:lpstr>
      <vt:lpstr>1、新建年报</vt:lpstr>
      <vt:lpstr>1、新建年报</vt:lpstr>
      <vt:lpstr>点击“确定”按钮后会出现以下的年报界面</vt:lpstr>
      <vt:lpstr>二 、2018年年报系统操作讲解</vt:lpstr>
      <vt:lpstr>2、单户表编制</vt:lpstr>
      <vt:lpstr>点击【确定】后，提示“取数成功”</vt:lpstr>
      <vt:lpstr>点击【确定】后，点击“暂存”按钮</vt:lpstr>
      <vt:lpstr>（2）填报：对系统中未自动生成的报表数据进行手动填写。</vt:lpstr>
      <vt:lpstr>（3）校验：分单表校验和全表校验。其中，单表校验：对当前页面的表格进行校验;全表校验：对全部的表格进行校验</vt:lpstr>
      <vt:lpstr>点击【确定】后，提示“校验成功”，则进行下一步</vt:lpstr>
      <vt:lpstr>若校验未成功，可通过页面下方【校验信息明细】查看校验未通过的信息项，并按照提示将信息补全或调整，调整后点击“暂存”再进行校验，直至全表校验通过后进行下一步。</vt:lpstr>
      <vt:lpstr>PowerPoint 演示文稿</vt:lpstr>
      <vt:lpstr>   显示汇总表界面（汇总表的按钮颜色为橙色）</vt:lpstr>
      <vt:lpstr>（1）汇总表编制：汇总表均由单户表汇总生成，无需手工填列。若汇总表中有数据需修改，可点击【上一步】，回到单户表进行修改。</vt:lpstr>
      <vt:lpstr>（2）校验：对汇总表进行校验，分为单表校验和全表校验。</vt:lpstr>
      <vt:lpstr>检验成功后点击【确认】</vt:lpstr>
      <vt:lpstr>（3）填报说明及相关附件上传：单位点击【填报说明】按钮进行填报说明以及相关附件的上传</vt:lpstr>
      <vt:lpstr>（4）提交：全表检验通过并提交相关附件后，点击“提交” 按钮</vt:lpstr>
      <vt:lpstr>年报提交后可在“流程监控“中查看审核进度，当前环节：当前年报所在的审核岗位，下一环节：当前环节的下一审核岗。如：单位录入岗提交后，当前环节为单位审核岗，下一环节为主管经办岗；待单位审核岗审核后，当前环节为主管经办岗，下一环节为办结，以此类推。</vt:lpstr>
      <vt:lpstr>单位审核岗登录系统，点击“政府报表”—&gt;“2018资产年报” —&gt;待办事项，进行审核</vt:lpstr>
      <vt:lpstr>选中待办事项，点击“查看”按钮或双击待办事项进行查看</vt:lpstr>
      <vt:lpstr> 单位审核岗若对录入岗提交的年报审核通过，点击“审核”并确定，则年报提交至下一岗审核；若年报有需调整，可点击“退回”，退回至“单位录入岗”，录入岗双击被退回的年报，点击“上一步”至单户表进行修改</vt:lpstr>
      <vt:lpstr>主管经办岗：点击“政府报表”--“2018资产年报”--“资产年报”--“待办事项”，进行审核</vt:lpstr>
      <vt:lpstr> “主管经办岗”点击“政府报表”--“2018资产年报”--“资产年报”--“编制报表”，对基层单位汇总（*注：要等所有的下级单位全部完成数据上报后，才能进行汇总）</vt:lpstr>
      <vt:lpstr>若还有基层单位未填报则无法汇总，系统会提示哪些单位还未填报</vt:lpstr>
      <vt:lpstr>汇总完点击“暂存”，全表校验通过点击“提交”。若汇总后，基层单位需退回修改，先撤销汇总后再退回。</vt:lpstr>
      <vt:lpstr>       （1）.主管审核岗/财政经办岗：审核年报 点击“政府报表”--“2018资产年报”--“资产年报”--“待办事项”，审核年报  （2）.汇总/撤销汇总各单位年报数据 “主管经办岗”和“财政经办岗”点击【汇总】按钮对上报的数据进行汇总。</vt:lpstr>
      <vt:lpstr>点击【办结库】可查看已办结年报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ljx</cp:lastModifiedBy>
  <cp:revision>479</cp:revision>
  <dcterms:created xsi:type="dcterms:W3CDTF">2017-03-27T06:07:00Z</dcterms:created>
  <dcterms:modified xsi:type="dcterms:W3CDTF">2019-01-10T11:08:22Z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